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6" r:id="rId17"/>
    <p:sldId id="273" r:id="rId18"/>
    <p:sldId id="274" r:id="rId19"/>
    <p:sldId id="275" r:id="rId20"/>
    <p:sldId id="277" r:id="rId21"/>
  </p:sldIdLst>
  <p:sldSz cx="12192000" cy="6858000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32" y="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C40F2-6E66-47BD-971F-91230DC1DC8D}" type="datetimeFigureOut">
              <a:rPr lang="pt-PT" smtClean="0"/>
              <a:t>14/01/2019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08C50-A7EB-476E-8E18-AFC7A12295D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7905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EE7C-66AC-412D-9CA6-780D53075FB6}" type="datetimeFigureOut">
              <a:rPr lang="pt-PT" smtClean="0"/>
              <a:t>14/01/2019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4F88-2014-402E-A66B-74B652FCC81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7780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EE7C-66AC-412D-9CA6-780D53075FB6}" type="datetimeFigureOut">
              <a:rPr lang="pt-PT" smtClean="0"/>
              <a:t>14/01/2019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4F88-2014-402E-A66B-74B652FCC81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9744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EE7C-66AC-412D-9CA6-780D53075FB6}" type="datetimeFigureOut">
              <a:rPr lang="pt-PT" smtClean="0"/>
              <a:t>14/01/2019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4F88-2014-402E-A66B-74B652FCC81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4996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98853" y="98854"/>
            <a:ext cx="12023125" cy="6685006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19" y="266457"/>
            <a:ext cx="1201092" cy="798726"/>
          </a:xfrm>
          <a:prstGeom prst="rect">
            <a:avLst/>
          </a:prstGeom>
        </p:spPr>
      </p:pic>
      <p:grpSp>
        <p:nvGrpSpPr>
          <p:cNvPr id="9" name="Grupo 8"/>
          <p:cNvGrpSpPr/>
          <p:nvPr userDrawn="1"/>
        </p:nvGrpSpPr>
        <p:grpSpPr>
          <a:xfrm>
            <a:off x="3167475" y="6183771"/>
            <a:ext cx="5757043" cy="399309"/>
            <a:chOff x="3167475" y="6183771"/>
            <a:chExt cx="5757043" cy="399309"/>
          </a:xfrm>
        </p:grpSpPr>
        <p:sp>
          <p:nvSpPr>
            <p:cNvPr id="10" name="Retângulo 9"/>
            <p:cNvSpPr/>
            <p:nvPr/>
          </p:nvSpPr>
          <p:spPr>
            <a:xfrm>
              <a:off x="4405332" y="6271841"/>
              <a:ext cx="4519186" cy="3112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PT" sz="14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Da construção da Família à Missão Evangelizadora</a:t>
              </a:r>
              <a:endParaRPr lang="pt-P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1" name="Imagem 10"/>
            <p:cNvPicPr>
              <a:picLocks noChangeAspect="1"/>
            </p:cNvPicPr>
            <p:nvPr/>
          </p:nvPicPr>
          <p:blipFill rotWithShape="1">
            <a:blip r:embed="rId3"/>
            <a:srcRect l="22032" t="2974" r="46193" b="69886"/>
            <a:stretch/>
          </p:blipFill>
          <p:spPr>
            <a:xfrm>
              <a:off x="3167475" y="6183771"/>
              <a:ext cx="1237857" cy="3993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058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EE7C-66AC-412D-9CA6-780D53075FB6}" type="datetimeFigureOut">
              <a:rPr lang="pt-PT" smtClean="0"/>
              <a:t>14/01/2019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4F88-2014-402E-A66B-74B652FCC81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397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EE7C-66AC-412D-9CA6-780D53075FB6}" type="datetimeFigureOut">
              <a:rPr lang="pt-PT" smtClean="0"/>
              <a:t>14/01/2019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4F88-2014-402E-A66B-74B652FCC81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9507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EE7C-66AC-412D-9CA6-780D53075FB6}" type="datetimeFigureOut">
              <a:rPr lang="pt-PT" smtClean="0"/>
              <a:t>14/01/2019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4F88-2014-402E-A66B-74B652FCC81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497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EE7C-66AC-412D-9CA6-780D53075FB6}" type="datetimeFigureOut">
              <a:rPr lang="pt-PT" smtClean="0"/>
              <a:t>14/01/2019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4F88-2014-402E-A66B-74B652FCC81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8097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EE7C-66AC-412D-9CA6-780D53075FB6}" type="datetimeFigureOut">
              <a:rPr lang="pt-PT" smtClean="0"/>
              <a:t>14/01/2019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4F88-2014-402E-A66B-74B652FCC81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17559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EE7C-66AC-412D-9CA6-780D53075FB6}" type="datetimeFigureOut">
              <a:rPr lang="pt-PT" smtClean="0"/>
              <a:t>14/01/2019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4F88-2014-402E-A66B-74B652FCC81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7481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EE7C-66AC-412D-9CA6-780D53075FB6}" type="datetimeFigureOut">
              <a:rPr lang="pt-PT" smtClean="0"/>
              <a:t>14/01/2019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4F88-2014-402E-A66B-74B652FCC81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271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CEE7C-66AC-412D-9CA6-780D53075FB6}" type="datetimeFigureOut">
              <a:rPr lang="pt-PT" smtClean="0"/>
              <a:t>14/01/2019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24F88-2014-402E-A66B-74B652FCC81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59110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220" y="2301253"/>
            <a:ext cx="7626699" cy="2880347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98853" y="98854"/>
            <a:ext cx="11986055" cy="6635578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130" y="334197"/>
            <a:ext cx="1861152" cy="1139153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1200" y="352731"/>
            <a:ext cx="1505107" cy="1000896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8" r="16454"/>
          <a:stretch/>
        </p:blipFill>
        <p:spPr>
          <a:xfrm>
            <a:off x="9745676" y="1718715"/>
            <a:ext cx="1946674" cy="1494042"/>
          </a:xfrm>
          <a:prstGeom prst="rect">
            <a:avLst/>
          </a:prstGeom>
        </p:spPr>
      </p:pic>
      <p:sp>
        <p:nvSpPr>
          <p:cNvPr id="11" name="Retângulo 1"/>
          <p:cNvSpPr/>
          <p:nvPr/>
        </p:nvSpPr>
        <p:spPr>
          <a:xfrm>
            <a:off x="8968154" y="3212757"/>
            <a:ext cx="312425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600" dirty="0"/>
              <a:t>Casal: </a:t>
            </a:r>
            <a:r>
              <a:rPr lang="pt-PT" sz="1600" b="1" dirty="0"/>
              <a:t>Diná e Joaquim Valente</a:t>
            </a:r>
          </a:p>
          <a:p>
            <a:pPr algn="ctr"/>
            <a:r>
              <a:rPr lang="pt-PT" sz="1600" b="1" dirty="0"/>
              <a:t>Presidente da </a:t>
            </a:r>
            <a:r>
              <a:rPr lang="pt-PT" sz="1600" b="1" dirty="0" err="1"/>
              <a:t>Direção</a:t>
            </a:r>
            <a:r>
              <a:rPr lang="pt-PT" sz="1600" b="1" dirty="0"/>
              <a:t> Nacional CPM Portugal</a:t>
            </a:r>
          </a:p>
          <a:p>
            <a:endParaRPr lang="pt-PT" sz="1600" dirty="0"/>
          </a:p>
        </p:txBody>
      </p:sp>
    </p:spTree>
    <p:extLst>
      <p:ext uri="{BB962C8B-B14F-4D97-AF65-F5344CB8AC3E}">
        <p14:creationId xmlns:p14="http://schemas.microsoft.com/office/powerpoint/2010/main" val="2822551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91444" y="2913605"/>
            <a:ext cx="757450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6000" b="1" dirty="0">
                <a:effectLst/>
                <a:latin typeface="MV Boli" panose="0200050003020009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INDISSOLUBILIDADE</a:t>
            </a:r>
            <a:endParaRPr lang="pt-PT" sz="60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7242" y="2032027"/>
            <a:ext cx="3521675" cy="2352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719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2486" y="2323070"/>
            <a:ext cx="10873948" cy="29611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 como Deus não desiste dos homens, assim os noivos se comprometem a 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 desistirem da comunhão nupcial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Tal como Deus perdoa todas as fraquezas, assim os noivos são convidados 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perdoar e pedir perdão pelas fraquezas de cada momento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trabalhando para as ultrapassar, contruindo uma comunhão crescente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450215"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pt-PT" sz="2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projeto de vida do casal se inspira no amor de Deus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encontra-se imbuído da necessidade premente de pedir perdão nas falhas, bem como da 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inesgotável capacidade de perdoar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imagem do perdão de Deus que apenas aguarda pelo arrependimento.</a:t>
            </a:r>
          </a:p>
        </p:txBody>
      </p:sp>
      <p:sp>
        <p:nvSpPr>
          <p:cNvPr id="3" name="Retângulo 2"/>
          <p:cNvSpPr/>
          <p:nvPr/>
        </p:nvSpPr>
        <p:spPr>
          <a:xfrm>
            <a:off x="2070817" y="924167"/>
            <a:ext cx="757450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6000" b="1" dirty="0">
                <a:effectLst/>
                <a:latin typeface="MV Boli" panose="0200050003020009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INDISSOLUBILIDADE</a:t>
            </a:r>
          </a:p>
        </p:txBody>
      </p:sp>
    </p:spTree>
    <p:extLst>
      <p:ext uri="{BB962C8B-B14F-4D97-AF65-F5344CB8AC3E}">
        <p14:creationId xmlns:p14="http://schemas.microsoft.com/office/powerpoint/2010/main" val="1082376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61001" y="2913605"/>
            <a:ext cx="540404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6000" b="1" dirty="0">
                <a:effectLst/>
                <a:latin typeface="MV Boli" panose="0200050003020009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FECUNDIDADE</a:t>
            </a:r>
            <a:endParaRPr lang="pt-PT" sz="60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2991" y="1791730"/>
            <a:ext cx="4960581" cy="3299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112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2486" y="2323070"/>
            <a:ext cx="10873948" cy="2544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Pelo dom da fecundidade, o casal é chamado a ser cocriador com Deus nos filhos que responsavelmente chama à existência. Por isso, com o Matrimónio, os esposos (noivos) 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comprometem-se a acolher amorosamente, da mão de Deus, os filhos, e a educá-los na fé da Igreja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em quaisquer circunstâncias. Adicionalmente, o casal é também chamado a ser fecundo para além da fertilidade. Por isso, 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casal compromete-se a ser membro ativo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(em todas as vertentes) da sociedade e de modo muito especial na Igreja e a construir no seu </a:t>
            </a:r>
            <a:r>
              <a:rPr lang="pt-PT" sz="2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 uma verdadeira igreja doméstica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 </a:t>
            </a:r>
            <a:r>
              <a:rPr lang="pt-P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possam florescer todas as vocações.</a:t>
            </a:r>
            <a:endParaRPr lang="pt-PT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070817" y="924167"/>
            <a:ext cx="540404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6000" b="1" dirty="0">
                <a:effectLst/>
                <a:latin typeface="MV Boli" panose="0200050003020009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FECUNDIDADE</a:t>
            </a:r>
          </a:p>
        </p:txBody>
      </p:sp>
    </p:spTree>
    <p:extLst>
      <p:ext uri="{BB962C8B-B14F-4D97-AF65-F5344CB8AC3E}">
        <p14:creationId xmlns:p14="http://schemas.microsoft.com/office/powerpoint/2010/main" val="1604244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17411" y="1356426"/>
            <a:ext cx="546848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Igreja, todos somos por isso chamados a contribuir: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1540475" y="1889199"/>
            <a:ext cx="9901881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b="1" dirty="0"/>
              <a:t>Acompanhar, acolher e integrar</a:t>
            </a:r>
            <a:r>
              <a:rPr lang="pt-PT" sz="2400" b="1" dirty="0"/>
              <a:t>, </a:t>
            </a:r>
            <a:r>
              <a:rPr lang="pt-PT" sz="2000" b="1" dirty="0"/>
              <a:t>como nos lembra e insiste o Papa Francisco na Alegria do Amor</a:t>
            </a:r>
          </a:p>
          <a:p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pt-PT" dirty="0"/>
              <a:t>Seja a nível da comunidade local, regional, nacional e ou internacional, impõe-se que o Cristão conheça a realidade onde se insere, para que aí, como fermento que leveda a massa, a partir de dentro, </a:t>
            </a:r>
            <a:r>
              <a:rPr lang="pt-PT" sz="2000" b="1" dirty="0"/>
              <a:t>possa oferecer aos que o rodeiam uma visão esclarecida, sólida, entusiasmada daquele que é o </a:t>
            </a:r>
            <a:r>
              <a:rPr lang="pt-PT" sz="2400" b="1" dirty="0">
                <a:solidFill>
                  <a:srgbClr val="00B050"/>
                </a:solidFill>
              </a:rPr>
              <a:t>projeto de vida Sacramental do Amor. </a:t>
            </a:r>
            <a:r>
              <a:rPr lang="pt-PT" dirty="0"/>
              <a:t>Esta não pode, contudo, ser uma atitude paternalista, de quem sabe o que é melhor para os outros e os quer forçar a um caminho. Antes pelo contrário. </a:t>
            </a:r>
            <a:r>
              <a:rPr lang="pt-PT" sz="2400" b="1" dirty="0"/>
              <a:t>É preciso acolher, </a:t>
            </a:r>
            <a:r>
              <a:rPr lang="pt-PT" sz="2400" b="1" dirty="0">
                <a:solidFill>
                  <a:schemeClr val="accent4">
                    <a:lumMod val="75000"/>
                  </a:schemeClr>
                </a:solidFill>
              </a:rPr>
              <a:t>estar com os outros</a:t>
            </a:r>
            <a:r>
              <a:rPr lang="pt-PT" sz="2400" b="1" dirty="0"/>
              <a:t>, compreendê-los, </a:t>
            </a:r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escutá-los</a:t>
            </a:r>
            <a:r>
              <a:rPr lang="pt-PT" sz="2400" b="1" dirty="0"/>
              <a:t> para então partilhar, dar-se, </a:t>
            </a:r>
            <a:r>
              <a:rPr lang="pt-PT" sz="2400" b="1" dirty="0">
                <a:solidFill>
                  <a:srgbClr val="C00000"/>
                </a:solidFill>
              </a:rPr>
              <a:t>propor como um amigo que estende a mão</a:t>
            </a:r>
            <a:r>
              <a:rPr lang="pt-PT" dirty="0"/>
              <a:t>. Como </a:t>
            </a:r>
            <a:r>
              <a:rPr lang="pt-PT" b="1" dirty="0">
                <a:solidFill>
                  <a:srgbClr val="0070C0"/>
                </a:solidFill>
              </a:rPr>
              <a:t>um companheiro que persiste e apoia em todas as horas</a:t>
            </a:r>
            <a:r>
              <a:rPr lang="pt-PT" dirty="0"/>
              <a:t>. Como </a:t>
            </a:r>
            <a:r>
              <a:rPr lang="pt-PT" u="sng" dirty="0"/>
              <a:t>quem compreende</a:t>
            </a:r>
            <a:r>
              <a:rPr lang="pt-PT" dirty="0"/>
              <a:t>, e </a:t>
            </a:r>
            <a:r>
              <a:rPr lang="pt-PT" u="sng" dirty="0"/>
              <a:t>nunca como quem repreende. 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93" y="1889199"/>
            <a:ext cx="1245682" cy="106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26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817162" y="528523"/>
            <a:ext cx="546848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Igreja, todos somos por isso chamados a contribuir: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1358606" y="1827411"/>
            <a:ext cx="10578021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b="1" dirty="0"/>
              <a:t>É preciso ser efetivamente sinais visíveis do Amor de Deus</a:t>
            </a:r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pt-PT" dirty="0"/>
          </a:p>
          <a:p>
            <a:pPr lvl="0"/>
            <a:r>
              <a:rPr lang="pt-PT" dirty="0"/>
              <a:t>Pedia-nos  S. João Paulo II</a:t>
            </a:r>
            <a:r>
              <a:rPr lang="pt-PT" sz="2000" dirty="0"/>
              <a:t> </a:t>
            </a:r>
            <a:r>
              <a:rPr lang="pt-PT" sz="2800" b="1" dirty="0">
                <a:solidFill>
                  <a:srgbClr val="00B050"/>
                </a:solidFill>
              </a:rPr>
              <a:t>“</a:t>
            </a:r>
            <a:r>
              <a:rPr lang="pt-PT" sz="2800" b="1" i="1" dirty="0">
                <a:solidFill>
                  <a:srgbClr val="00B050"/>
                </a:solidFill>
              </a:rPr>
              <a:t>Família torna-te aquilo que és</a:t>
            </a:r>
            <a:r>
              <a:rPr lang="pt-PT" sz="2800" b="1" dirty="0">
                <a:solidFill>
                  <a:srgbClr val="00B050"/>
                </a:solidFill>
              </a:rPr>
              <a:t>”</a:t>
            </a:r>
            <a:r>
              <a:rPr lang="pt-PT" sz="2800" dirty="0"/>
              <a:t>, </a:t>
            </a:r>
            <a:r>
              <a:rPr lang="pt-PT" sz="2400" b="1" dirty="0"/>
              <a:t>porque o mundo precisa de ver famílias que sejam real testemunho do Amor de Deus</a:t>
            </a:r>
            <a:r>
              <a:rPr lang="pt-PT" dirty="0"/>
              <a:t>. </a:t>
            </a:r>
          </a:p>
          <a:p>
            <a:pPr lvl="0"/>
            <a:endParaRPr lang="pt-PT" dirty="0"/>
          </a:p>
          <a:p>
            <a:pPr lvl="0"/>
            <a:r>
              <a:rPr lang="pt-PT" dirty="0"/>
              <a:t>Não basta por isso viver o sacramento na intimidade da vida familiar. Quem vive (sente) Deus não se contenta em senti-lo. Quer </a:t>
            </a:r>
            <a:r>
              <a:rPr lang="pt-PT" b="1" dirty="0">
                <a:solidFill>
                  <a:schemeClr val="accent1">
                    <a:lumMod val="75000"/>
                  </a:schemeClr>
                </a:solidFill>
              </a:rPr>
              <a:t>partilhá-lo</a:t>
            </a:r>
            <a:r>
              <a:rPr lang="pt-PT" dirty="0"/>
              <a:t>. Por isso, é urgente e imperioso sermos </a:t>
            </a:r>
          </a:p>
          <a:p>
            <a:pPr lvl="0" algn="ctr"/>
            <a:r>
              <a:rPr lang="pt-PT" sz="2400" b="1" dirty="0">
                <a:solidFill>
                  <a:srgbClr val="00B050"/>
                </a:solidFill>
              </a:rPr>
              <a:t>fonte de alegria que contamina e contagia</a:t>
            </a:r>
            <a:r>
              <a:rPr lang="pt-PT" dirty="0"/>
              <a:t>. </a:t>
            </a:r>
            <a:endParaRPr lang="pt-PT" sz="2000" b="1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20" y="1670981"/>
            <a:ext cx="1049686" cy="145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108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817162" y="528523"/>
            <a:ext cx="546848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Igreja, todos somos por isso chamados a contribuir: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1358606" y="1401951"/>
            <a:ext cx="10578021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b="1" dirty="0"/>
              <a:t>Só seremos (férteis) fecundos quando à nossa volta disserem: </a:t>
            </a:r>
            <a:r>
              <a:rPr lang="pt-PT" sz="2800" b="1" dirty="0">
                <a:solidFill>
                  <a:srgbClr val="00B050"/>
                </a:solidFill>
              </a:rPr>
              <a:t>“vejam como se amam”. </a:t>
            </a:r>
            <a:endParaRPr lang="pt-PT" dirty="0">
              <a:solidFill>
                <a:srgbClr val="00B050"/>
              </a:solidFill>
            </a:endParaRPr>
          </a:p>
          <a:p>
            <a:pPr lvl="0"/>
            <a:r>
              <a:rPr lang="pt-PT" dirty="0"/>
              <a:t>Uma família só é fecunda se, como família, </a:t>
            </a:r>
            <a:r>
              <a:rPr lang="pt-PT" sz="2400" b="1" dirty="0"/>
              <a:t>souber ser e estar para os outros</a:t>
            </a:r>
            <a:r>
              <a:rPr lang="pt-PT" dirty="0"/>
              <a:t>. </a:t>
            </a:r>
          </a:p>
          <a:p>
            <a:pPr lvl="0"/>
            <a:r>
              <a:rPr lang="pt-PT" dirty="0"/>
              <a:t>Só é sacramento </a:t>
            </a:r>
            <a:r>
              <a:rPr lang="pt-PT" b="1" dirty="0">
                <a:solidFill>
                  <a:schemeClr val="accent1">
                    <a:lumMod val="75000"/>
                  </a:schemeClr>
                </a:solidFill>
              </a:rPr>
              <a:t>se for sinal visível</a:t>
            </a:r>
            <a:r>
              <a:rPr lang="pt-PT" dirty="0"/>
              <a:t> e operante do Amor que Deus quer derramar a todos. </a:t>
            </a:r>
            <a:r>
              <a:rPr lang="pt-PT" b="1" dirty="0">
                <a:solidFill>
                  <a:srgbClr val="C00000"/>
                </a:solidFill>
              </a:rPr>
              <a:t>É pois preciso que a família nunca cesse de se alimentar, de crescer, de caminhar. </a:t>
            </a:r>
          </a:p>
          <a:p>
            <a:pPr lvl="0"/>
            <a:r>
              <a:rPr lang="pt-PT" sz="2800" b="1" dirty="0"/>
              <a:t>E que quanto mais caminhar… mais vontade tenha de caminhar</a:t>
            </a:r>
            <a:r>
              <a:rPr lang="pt-PT" sz="2800" dirty="0"/>
              <a:t>. </a:t>
            </a:r>
          </a:p>
          <a:p>
            <a:pPr lvl="0"/>
            <a:r>
              <a:rPr lang="pt-PT" sz="2800" b="1" u="sng" dirty="0">
                <a:solidFill>
                  <a:srgbClr val="0070C0"/>
                </a:solidFill>
              </a:rPr>
              <a:t>O caminho  </a:t>
            </a:r>
            <a:r>
              <a:rPr lang="pt-PT" sz="2800" b="1" dirty="0">
                <a:solidFill>
                  <a:srgbClr val="C00000"/>
                </a:solidFill>
              </a:rPr>
              <a:t>alegra-nos, fortalece-nos e dá-nos forças </a:t>
            </a:r>
            <a:r>
              <a:rPr lang="pt-PT" dirty="0"/>
              <a:t>ver quanto </a:t>
            </a:r>
            <a:r>
              <a:rPr lang="pt-PT" b="1" u="sng" dirty="0"/>
              <a:t>nós, casal, podemos crescer neste serviço de entrega aos outros </a:t>
            </a:r>
            <a:r>
              <a:rPr lang="pt-PT" dirty="0"/>
              <a:t>e quanto os outros casais e famílias podem crescer e sentirem-se ancorados com esta caminhada na comunidade em Pastoral Familiar, </a:t>
            </a:r>
            <a:r>
              <a:rPr lang="pt-PT" sz="2000" b="1" dirty="0"/>
              <a:t>construindo verdadeiras igrejas domésticas</a:t>
            </a:r>
            <a:r>
              <a:rPr lang="pt-PT" dirty="0"/>
              <a:t>. </a:t>
            </a:r>
            <a:r>
              <a:rPr lang="pt-PT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um projeto de vida que se torna uma cultura própria de vida</a:t>
            </a:r>
            <a:r>
              <a:rPr lang="pt-PT" dirty="0"/>
              <a:t>. </a:t>
            </a:r>
          </a:p>
          <a:p>
            <a:pPr lvl="0"/>
            <a:r>
              <a:rPr lang="pt-PT" dirty="0"/>
              <a:t>Assim como uns encontram no ócio uma estranha forma de vida, </a:t>
            </a:r>
            <a:r>
              <a:rPr lang="pt-P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nós como igreja, vivemos a nossa vida ao serviço dos outros</a:t>
            </a:r>
            <a:r>
              <a:rPr lang="pt-PT" dirty="0"/>
              <a:t> </a:t>
            </a:r>
            <a:r>
              <a:rPr lang="pt-PT" sz="2400" b="1" dirty="0"/>
              <a:t>indo ao ENCONTRO numa atitude de ser FECUNDOS</a:t>
            </a:r>
            <a:r>
              <a:rPr lang="pt-PT" dirty="0"/>
              <a:t>… </a:t>
            </a:r>
            <a:r>
              <a:rPr lang="pt-PT" sz="2000" b="1" dirty="0">
                <a:solidFill>
                  <a:srgbClr val="C00000"/>
                </a:solidFill>
              </a:rPr>
              <a:t>contagiando dia a dia aqueles que connosco vivem, trabalham e são nossos companheiros na vida</a:t>
            </a:r>
            <a:r>
              <a:rPr lang="pt-PT" sz="2000" b="1" dirty="0"/>
              <a:t>.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20" y="1349705"/>
            <a:ext cx="1049686" cy="145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612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ta para a direita 12"/>
          <p:cNvSpPr/>
          <p:nvPr/>
        </p:nvSpPr>
        <p:spPr>
          <a:xfrm>
            <a:off x="318438" y="2094092"/>
            <a:ext cx="1358755" cy="957254"/>
          </a:xfrm>
          <a:prstGeom prst="rightArrow">
            <a:avLst>
              <a:gd name="adj1" fmla="val 100000"/>
              <a:gd name="adj2" fmla="val 25250"/>
            </a:avLst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60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Seta para a direita 11"/>
          <p:cNvSpPr/>
          <p:nvPr/>
        </p:nvSpPr>
        <p:spPr>
          <a:xfrm>
            <a:off x="1765507" y="2086777"/>
            <a:ext cx="3096875" cy="957254"/>
          </a:xfrm>
          <a:prstGeom prst="rightArrow">
            <a:avLst>
              <a:gd name="adj1" fmla="val 100000"/>
              <a:gd name="adj2" fmla="val 31704"/>
            </a:avLst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60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Seta para a direita 3"/>
          <p:cNvSpPr/>
          <p:nvPr/>
        </p:nvSpPr>
        <p:spPr>
          <a:xfrm>
            <a:off x="4973592" y="1836358"/>
            <a:ext cx="3372467" cy="1458097"/>
          </a:xfrm>
          <a:prstGeom prst="rightArrow">
            <a:avLst>
              <a:gd name="adj1" fmla="val 65254"/>
              <a:gd name="adj2" fmla="val 50847"/>
            </a:avLst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60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65507" y="2297732"/>
            <a:ext cx="28969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200" b="1" dirty="0">
                <a:latin typeface="MV Boli" panose="02000500030200090000" pitchFamily="2" charset="0"/>
                <a:cs typeface="MV Boli" panose="02000500030200090000" pitchFamily="2" charset="0"/>
              </a:rPr>
              <a:t>NÓS OS DOIS</a:t>
            </a:r>
            <a:endParaRPr lang="pt-PT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00105" y="2273017"/>
            <a:ext cx="7104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200" b="1" dirty="0">
                <a:latin typeface="MV Boli" panose="02000500030200090000" pitchFamily="2" charset="0"/>
                <a:cs typeface="MV Boli" panose="02000500030200090000" pitchFamily="2" charset="0"/>
              </a:rPr>
              <a:t>EU</a:t>
            </a:r>
            <a:endParaRPr lang="pt-PT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233427" y="2273016"/>
            <a:ext cx="27254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200" b="1" dirty="0">
                <a:latin typeface="MV Boli" panose="02000500030200090000" pitchFamily="2" charset="0"/>
                <a:cs typeface="MV Boli" panose="02000500030200090000" pitchFamily="2" charset="0"/>
              </a:rPr>
              <a:t>NÓS E DEUS</a:t>
            </a:r>
            <a:endParaRPr lang="pt-PT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459403" y="2049941"/>
            <a:ext cx="164981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200" b="1" dirty="0">
                <a:latin typeface="MV Boli" panose="02000500030200090000" pitchFamily="2" charset="0"/>
                <a:cs typeface="MV Boli" panose="02000500030200090000" pitchFamily="2" charset="0"/>
              </a:rPr>
              <a:t>Família </a:t>
            </a:r>
          </a:p>
          <a:p>
            <a:r>
              <a:rPr lang="pt-PT" sz="3200" b="1" dirty="0">
                <a:latin typeface="MV Boli" panose="02000500030200090000" pitchFamily="2" charset="0"/>
                <a:cs typeface="MV Boli" panose="02000500030200090000" pitchFamily="2" charset="0"/>
              </a:rPr>
              <a:t>alargada</a:t>
            </a:r>
            <a:endParaRPr lang="pt-PT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0233906" y="2173051"/>
            <a:ext cx="20946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i="1" dirty="0">
                <a:solidFill>
                  <a:srgbClr val="00B05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vocação missionária </a:t>
            </a:r>
            <a:endParaRPr lang="pt-PT" sz="2400" i="1" dirty="0">
              <a:solidFill>
                <a:srgbClr val="00B05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768833" y="4242657"/>
            <a:ext cx="110071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3200" b="1" dirty="0"/>
              <a:t>O Amor de Deus é a solução, a inspiração, a fonte da felicidade. </a:t>
            </a:r>
          </a:p>
        </p:txBody>
      </p:sp>
    </p:spTree>
    <p:extLst>
      <p:ext uri="{BB962C8B-B14F-4D97-AF65-F5344CB8AC3E}">
        <p14:creationId xmlns:p14="http://schemas.microsoft.com/office/powerpoint/2010/main" val="3700814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765596" y="1315994"/>
            <a:ext cx="10352116" cy="4472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PT" sz="28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CASA, à nossa volta:</a:t>
            </a:r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o nosso cônjuge</a:t>
            </a:r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os nossos filhos</a:t>
            </a:r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os nossos pais e outros familiares</a:t>
            </a:r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os nossos colegas de trabalho</a:t>
            </a:r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os nossos vizinhos de bairro</a:t>
            </a:r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os nossos amigos ao perto e ao longe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P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todos temos que ser sinais do Amor de Deus.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PT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PT" sz="28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todos somos Discípulos  (LEIGOS) MISSIONÁRIOS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956" y="765010"/>
            <a:ext cx="3078027" cy="442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261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716168" y="1414848"/>
            <a:ext cx="1117103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dirty="0"/>
              <a:t>Em tudo isto </a:t>
            </a:r>
          </a:p>
          <a:p>
            <a:pPr algn="ctr"/>
            <a:r>
              <a:rPr lang="pt-P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seja </a:t>
            </a:r>
            <a:r>
              <a:rPr lang="pt-PT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coerente</a:t>
            </a:r>
            <a:r>
              <a:rPr lang="pt-P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nossa vida</a:t>
            </a:r>
            <a:r>
              <a:rPr lang="pt-PT" sz="2800" dirty="0"/>
              <a:t>,</a:t>
            </a:r>
          </a:p>
          <a:p>
            <a:pPr algn="ctr"/>
            <a:r>
              <a:rPr lang="pt-PT" sz="2800" dirty="0"/>
              <a:t> apresentando-se em </a:t>
            </a:r>
            <a:r>
              <a:rPr lang="pt-PT" sz="2800" b="1" u="sng" dirty="0"/>
              <a:t>verdade</a:t>
            </a:r>
            <a:r>
              <a:rPr lang="pt-PT" sz="2800" dirty="0"/>
              <a:t>, com todos os altos e baixos, </a:t>
            </a:r>
          </a:p>
          <a:p>
            <a:pPr algn="ctr"/>
            <a:r>
              <a:rPr lang="pt-PT" sz="2800" dirty="0"/>
              <a:t>como testemunho de vida em </a:t>
            </a:r>
            <a:r>
              <a:rPr lang="pt-PT" sz="3200" b="1" dirty="0"/>
              <a:t>VERDADEIRAS IGREJAS DOMÉSTICAS </a:t>
            </a:r>
            <a:r>
              <a:rPr lang="pt-PT" sz="2800" dirty="0"/>
              <a:t>onde se cultiva o VERDADEIRO </a:t>
            </a:r>
            <a:r>
              <a:rPr lang="pt-PT" sz="3200" b="1" dirty="0">
                <a:solidFill>
                  <a:srgbClr val="00B050"/>
                </a:solidFill>
              </a:rPr>
              <a:t>AMOR AGAPE</a:t>
            </a:r>
            <a:r>
              <a:rPr lang="pt-PT" sz="2800" dirty="0"/>
              <a:t>, </a:t>
            </a:r>
          </a:p>
          <a:p>
            <a:pPr algn="ctr"/>
            <a:endParaRPr lang="pt-PT" sz="2800" dirty="0"/>
          </a:p>
          <a:p>
            <a:pPr algn="ctr"/>
            <a:r>
              <a:rPr lang="pt-PT" sz="2800" b="1" dirty="0">
                <a:solidFill>
                  <a:srgbClr val="00B050"/>
                </a:solidFill>
              </a:rPr>
              <a:t>sendo e cultivando </a:t>
            </a:r>
          </a:p>
          <a:p>
            <a:pPr algn="ctr"/>
            <a:endParaRPr lang="pt-PT" sz="2800" b="1" dirty="0">
              <a:solidFill>
                <a:srgbClr val="00B050"/>
              </a:solidFill>
            </a:endParaRPr>
          </a:p>
          <a:p>
            <a:pPr algn="ctr"/>
            <a:r>
              <a:rPr lang="pt-PT" sz="2800" u="sng" dirty="0">
                <a:solidFill>
                  <a:srgbClr val="0070C0"/>
                </a:solidFill>
              </a:rPr>
              <a:t>famílias evangelizadoras que criam </a:t>
            </a:r>
            <a:r>
              <a:rPr lang="pt-PT" sz="2800" b="1" u="sng" dirty="0">
                <a:solidFill>
                  <a:srgbClr val="0070C0"/>
                </a:solidFill>
              </a:rPr>
              <a:t>mais valia para toda a sociedade</a:t>
            </a:r>
            <a:r>
              <a:rPr lang="pt-PT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5072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88153" y="1180753"/>
            <a:ext cx="95645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/>
              <a:t>Numa </a:t>
            </a:r>
            <a:r>
              <a:rPr lang="pt-PT" sz="2400" b="1" dirty="0"/>
              <a:t>sociedade em mutação</a:t>
            </a:r>
            <a:r>
              <a:rPr lang="pt-PT" sz="1600" dirty="0"/>
              <a:t>, em que o ser diferente é confundido com sinal de sucesso, surge como natural a multiplicação de </a:t>
            </a:r>
            <a:r>
              <a:rPr lang="pt-PT" sz="2400" b="1" dirty="0"/>
              <a:t>variantes para a constituição de uma </a:t>
            </a:r>
            <a:r>
              <a:rPr lang="pt-PT" sz="3200" b="1" dirty="0">
                <a:solidFill>
                  <a:schemeClr val="accent1">
                    <a:lumMod val="50000"/>
                  </a:schemeClr>
                </a:solidFill>
              </a:rPr>
              <a:t>família</a:t>
            </a:r>
            <a:r>
              <a:rPr lang="pt-PT" sz="1600" dirty="0"/>
              <a:t>.</a:t>
            </a:r>
          </a:p>
          <a:p>
            <a:r>
              <a:rPr lang="pt-PT" sz="1600" dirty="0"/>
              <a:t>Contudo, a </a:t>
            </a:r>
            <a:r>
              <a:rPr lang="pt-PT" b="1" dirty="0"/>
              <a:t>construção de um futuro de </a:t>
            </a:r>
            <a:r>
              <a:rPr lang="pt-PT" sz="2400" b="1" dirty="0">
                <a:solidFill>
                  <a:schemeClr val="accent2">
                    <a:lumMod val="75000"/>
                  </a:schemeClr>
                </a:solidFill>
              </a:rPr>
              <a:t>felicidade</a:t>
            </a:r>
            <a:r>
              <a:rPr lang="pt-PT" sz="2400" b="1" dirty="0"/>
              <a:t> </a:t>
            </a:r>
            <a:r>
              <a:rPr lang="pt-PT" sz="1600" dirty="0"/>
              <a:t>não resulta com experimentalismos, improvisações ou voluntarismos. 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065" y="2750413"/>
            <a:ext cx="4870992" cy="3247328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444456" y="3094560"/>
            <a:ext cx="6030485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/>
              <a:t>Por essa razão, o modelo Cristão de construção de uma Família, pilar inabalável de qualquer sociedade é o da </a:t>
            </a:r>
            <a:r>
              <a:rPr lang="pt-PT" sz="2400" b="1" dirty="0">
                <a:solidFill>
                  <a:schemeClr val="accent2">
                    <a:lumMod val="75000"/>
                  </a:schemeClr>
                </a:solidFill>
              </a:rPr>
              <a:t>construção sobre a Rocha</a:t>
            </a:r>
            <a:r>
              <a:rPr lang="pt-PT" sz="1600" dirty="0"/>
              <a:t>, com </a:t>
            </a:r>
            <a:r>
              <a:rPr lang="pt-PT" b="1" dirty="0"/>
              <a:t>pilares solidamente fundados, firmemente estabelecidos, longamente preparados</a:t>
            </a:r>
            <a:r>
              <a:rPr lang="pt-PT" sz="1600" dirty="0"/>
              <a:t>. Mas para que este modelo passe dos princípios à realidade (funcione), é preciso que </a:t>
            </a:r>
            <a:r>
              <a:rPr lang="pt-PT" sz="2400" b="1" dirty="0"/>
              <a:t>em Igreja todos contribuam</a:t>
            </a:r>
            <a:r>
              <a:rPr lang="pt-PT" sz="1600" dirty="0"/>
              <a:t> </a:t>
            </a:r>
            <a:r>
              <a:rPr lang="pt-PT" b="1" dirty="0">
                <a:solidFill>
                  <a:schemeClr val="accent1">
                    <a:lumMod val="50000"/>
                  </a:schemeClr>
                </a:solidFill>
              </a:rPr>
              <a:t>para a divulgação destes valores e para a solidez da sua construção</a:t>
            </a:r>
            <a:r>
              <a:rPr lang="pt-PT" sz="1600" dirty="0"/>
              <a:t>.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921578" y="3777174"/>
            <a:ext cx="968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SOMOS </a:t>
            </a:r>
          </a:p>
          <a:p>
            <a:r>
              <a:rPr lang="pt-P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IGREJA</a:t>
            </a:r>
          </a:p>
        </p:txBody>
      </p:sp>
    </p:spTree>
    <p:extLst>
      <p:ext uri="{BB962C8B-B14F-4D97-AF65-F5344CB8AC3E}">
        <p14:creationId xmlns:p14="http://schemas.microsoft.com/office/powerpoint/2010/main" val="3742729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703385" y="1388855"/>
            <a:ext cx="1113692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/>
              <a:t>Temos de «guardar castidade nas palavras e nas obras»: assim aprendemos, na catequese, o sexto Mandamento da Lei de Deus. </a:t>
            </a:r>
            <a:r>
              <a:rPr lang="pt-PT" u="sng" dirty="0"/>
              <a:t>Na Bíblia, aparece sob esta forma mais concreta: «Não cometerás adultério»</a:t>
            </a:r>
            <a:r>
              <a:rPr lang="pt-PT" dirty="0"/>
              <a:t>. Trata-se de um </a:t>
            </a:r>
            <a:r>
              <a:rPr lang="pt-PT" u="sng" dirty="0"/>
              <a:t>apelo </a:t>
            </a:r>
            <a:r>
              <a:rPr lang="pt-PT" u="sng" dirty="0" err="1"/>
              <a:t>direto</a:t>
            </a:r>
            <a:r>
              <a:rPr lang="pt-PT" u="sng" dirty="0"/>
              <a:t> à fidelidade ao vínculo conjugal</a:t>
            </a:r>
            <a:r>
              <a:rPr lang="pt-PT" dirty="0"/>
              <a:t>. Mas, </a:t>
            </a:r>
            <a:r>
              <a:rPr lang="pt-PT" b="1" u="sng" dirty="0">
                <a:solidFill>
                  <a:srgbClr val="0070C0"/>
                </a:solidFill>
              </a:rPr>
              <a:t>sem fidelidade e lealdade, nenhuma relação humana é autêntica</a:t>
            </a:r>
            <a:r>
              <a:rPr lang="pt-PT" dirty="0"/>
              <a:t>: </a:t>
            </a:r>
            <a:r>
              <a:rPr lang="pt-PT" b="1" dirty="0"/>
              <a:t>um amigo revela-se autêntico, quando permanece amigo em toda e qualquer circunstância</a:t>
            </a:r>
            <a:r>
              <a:rPr lang="pt-PT" dirty="0"/>
              <a:t>; </a:t>
            </a:r>
            <a:r>
              <a:rPr lang="pt-PT" u="sng" dirty="0"/>
              <a:t>caso contrário, não é um verdadeiro amigo</a:t>
            </a:r>
            <a:r>
              <a:rPr lang="pt-PT" dirty="0"/>
              <a:t>. Consideramos Cristo como nosso Amigo fiel, porque nos acolhe, mesmo quando erramos, e sempre nos quer bem, mesmo quando não o merecemos. </a:t>
            </a:r>
            <a:r>
              <a:rPr lang="pt-PT" u="sng" dirty="0">
                <a:solidFill>
                  <a:srgbClr val="0070C0"/>
                </a:solidFill>
              </a:rPr>
              <a:t>A fidelidade é um modo de ser, um estilo de vida</a:t>
            </a:r>
            <a:r>
              <a:rPr lang="pt-PT" u="sng" dirty="0"/>
              <a:t>: </a:t>
            </a:r>
            <a:r>
              <a:rPr lang="pt-PT" b="1" u="sng" dirty="0">
                <a:solidFill>
                  <a:srgbClr val="FF0000"/>
                </a:solidFill>
              </a:rPr>
              <a:t>trabalha-se com lealdade, fala-se com sinceridade, permanece-se fiel à verdade nos próprios pensamentos e </a:t>
            </a:r>
            <a:r>
              <a:rPr lang="pt-PT" b="1" u="sng" dirty="0" err="1">
                <a:solidFill>
                  <a:srgbClr val="FF0000"/>
                </a:solidFill>
              </a:rPr>
              <a:t>ações</a:t>
            </a:r>
            <a:r>
              <a:rPr lang="pt-PT" b="1" dirty="0">
                <a:solidFill>
                  <a:srgbClr val="FF0000"/>
                </a:solidFill>
              </a:rPr>
              <a:t>. </a:t>
            </a:r>
            <a:r>
              <a:rPr lang="pt-PT" b="1" u="sng" dirty="0">
                <a:solidFill>
                  <a:srgbClr val="FF0000"/>
                </a:solidFill>
              </a:rPr>
              <a:t>Uma vida permeada de fidelidade exprime-se em todas as dimensões, fazendo de nós homens e mulheres fiéis e fiáveis em todas as ocasiões</a:t>
            </a:r>
            <a:r>
              <a:rPr lang="pt-PT" u="sng" dirty="0">
                <a:solidFill>
                  <a:srgbClr val="FF0000"/>
                </a:solidFill>
              </a:rPr>
              <a:t>. </a:t>
            </a:r>
            <a:r>
              <a:rPr lang="pt-PT" b="1" u="sng" dirty="0">
                <a:solidFill>
                  <a:srgbClr val="0070C0"/>
                </a:solidFill>
              </a:rPr>
              <a:t>Mas, para se chegar a uma vida assim boa, não basta a nossa natureza humana; é preciso que a fidelidade de Deus entre na nossa existência</a:t>
            </a:r>
            <a:r>
              <a:rPr lang="pt-PT" u="sng" dirty="0"/>
              <a:t>.</a:t>
            </a:r>
            <a:r>
              <a:rPr lang="pt-PT" dirty="0"/>
              <a:t> Por isso</a:t>
            </a:r>
            <a:r>
              <a:rPr lang="pt-PT" b="1" dirty="0"/>
              <a:t>, a chamada à vida conjugal requer um cuidadoso discernimento sobre a qualidade do relacionamento e um período de namoro para o verificar.</a:t>
            </a:r>
            <a:r>
              <a:rPr lang="pt-PT" dirty="0"/>
              <a:t> </a:t>
            </a:r>
            <a:r>
              <a:rPr lang="pt-PT" b="1" u="sng" dirty="0"/>
              <a:t>Para se abeirar do sacramento do Matrimónio, os noivos devem amadurecer a certeza de que há, na sua ligação, a mão de Deus, que os antecede, os acompanha e lhes permitirá dizer: «Com a graça de Cristo, prometo ser-te fiel» sempre</a:t>
            </a:r>
            <a:r>
              <a:rPr lang="pt-PT" dirty="0"/>
              <a:t>. </a:t>
            </a:r>
          </a:p>
          <a:p>
            <a:pPr algn="just"/>
            <a:r>
              <a:rPr lang="pt-PT" b="1" i="1" u="sng" dirty="0"/>
              <a:t>Não poderão prometer amar-se e honrar-se um ao outro na «alegria e na tristeza, na saúde e na doença» todos os dias da sua vida, </a:t>
            </a:r>
            <a:r>
              <a:rPr lang="pt-PT" b="1" i="1" u="sng" dirty="0">
                <a:solidFill>
                  <a:srgbClr val="FF0000"/>
                </a:solidFill>
              </a:rPr>
              <a:t>com base apenas na boa vontade ou na </a:t>
            </a:r>
            <a:r>
              <a:rPr lang="pt-PT" b="1" i="1" u="sng" dirty="0" err="1">
                <a:solidFill>
                  <a:srgbClr val="FF0000"/>
                </a:solidFill>
              </a:rPr>
              <a:t>expetativa</a:t>
            </a:r>
            <a:r>
              <a:rPr lang="pt-PT" b="1" i="1" u="sng" dirty="0">
                <a:solidFill>
                  <a:srgbClr val="FF0000"/>
                </a:solidFill>
              </a:rPr>
              <a:t> que as coisas corram bem. Isto não basta! </a:t>
            </a:r>
            <a:r>
              <a:rPr lang="pt-PT" b="1" i="1" u="sng" dirty="0">
                <a:solidFill>
                  <a:srgbClr val="0070C0"/>
                </a:solidFill>
              </a:rPr>
              <a:t>Precisam de se apoiar no terreno sólido do Amor fiel de Deus. Em Deus, e só n’Ele, é possível existir o amor sem reservas nem titubeamentos, a doação completa sem interrupções e a tenacidade de um acolhimento sem medida</a:t>
            </a:r>
            <a:r>
              <a:rPr lang="pt-PT" b="1" i="1" u="sng" dirty="0"/>
              <a:t>.</a:t>
            </a:r>
            <a:endParaRPr lang="pt-PT" dirty="0"/>
          </a:p>
        </p:txBody>
      </p:sp>
      <p:sp>
        <p:nvSpPr>
          <p:cNvPr id="3" name="CaixaDeTexto 2"/>
          <p:cNvSpPr txBox="1"/>
          <p:nvPr/>
        </p:nvSpPr>
        <p:spPr>
          <a:xfrm>
            <a:off x="1570892" y="311437"/>
            <a:ext cx="10269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Out 24, 2018 - 9:54  </a:t>
            </a:r>
            <a:r>
              <a:rPr lang="pt-PT" b="1" dirty="0"/>
              <a:t>«Com o amor não se brinca» – Papa Francisco </a:t>
            </a:r>
          </a:p>
          <a:p>
            <a:r>
              <a:rPr lang="pt-PT" i="1" dirty="0"/>
              <a:t>Reflexão sobre o casamento sublinha </a:t>
            </a:r>
            <a:r>
              <a:rPr lang="pt-PT" b="1" i="1" u="sng" dirty="0">
                <a:solidFill>
                  <a:srgbClr val="0070C0"/>
                </a:solidFill>
              </a:rPr>
              <a:t>necessidade de preparação séria</a:t>
            </a:r>
            <a:r>
              <a:rPr lang="pt-PT" i="1" u="sng" dirty="0"/>
              <a:t>, antes da celebração do Matrimónio</a:t>
            </a:r>
            <a:endParaRPr lang="pt-PT" u="sng" dirty="0"/>
          </a:p>
        </p:txBody>
      </p:sp>
    </p:spTree>
    <p:extLst>
      <p:ext uri="{BB962C8B-B14F-4D97-AF65-F5344CB8AC3E}">
        <p14:creationId xmlns:p14="http://schemas.microsoft.com/office/powerpoint/2010/main" val="242641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17411" y="1356426"/>
            <a:ext cx="546848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Igreja, todos somos por isso chamados a contribuir: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1540475" y="2136337"/>
            <a:ext cx="990188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onhecer e mostrar à sociedade os </a:t>
            </a:r>
            <a:r>
              <a:rPr lang="pt-PT" sz="3200" b="1" dirty="0">
                <a:effectLst/>
                <a:latin typeface="MV Boli" panose="0200050003020009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valores</a:t>
            </a:r>
            <a:r>
              <a:rPr lang="pt-PT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essenciais do Matrimónio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 Cristãos, não nos podemos deixar diluir na corrente de </a:t>
            </a:r>
            <a:r>
              <a:rPr lang="pt-PT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facilitismo e imediatismo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É imperioso </a:t>
            </a:r>
            <a:r>
              <a:rPr lang="pt-PT" sz="2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conhecer, valorizar e assumir os valores da Família Cristã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 mostrar à sociedade civil a 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grandeza do Matrimónio como Sacramento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imperioso clamar aos </a:t>
            </a:r>
            <a:r>
              <a:rPr lang="pt-PT" sz="2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sete ventos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o </a:t>
            </a:r>
            <a:r>
              <a:rPr lang="pt-PT" sz="3200" b="1" dirty="0">
                <a:solidFill>
                  <a:srgbClr val="00B050"/>
                </a:solidFill>
                <a:effectLst/>
                <a:latin typeface="Eras Demi ITC" panose="020B08050305040208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amor ágape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leva os esposos a assumirem uma </a:t>
            </a:r>
            <a:r>
              <a:rPr lang="pt-P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vida diferente, saudável, um projeto de vida </a:t>
            </a:r>
            <a:r>
              <a:rPr lang="pt-P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 o amor doação realiza cada um como uma </a:t>
            </a:r>
            <a:r>
              <a:rPr lang="pt-PT" sz="2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 feliz</a:t>
            </a:r>
            <a:endParaRPr lang="pt-PT" b="1" dirty="0"/>
          </a:p>
        </p:txBody>
      </p:sp>
      <p:cxnSp>
        <p:nvCxnSpPr>
          <p:cNvPr id="13" name="Conexão reta 12"/>
          <p:cNvCxnSpPr/>
          <p:nvPr/>
        </p:nvCxnSpPr>
        <p:spPr>
          <a:xfrm flipH="1">
            <a:off x="8180170" y="2854579"/>
            <a:ext cx="1173892" cy="33363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reta 14"/>
          <p:cNvCxnSpPr/>
          <p:nvPr/>
        </p:nvCxnSpPr>
        <p:spPr>
          <a:xfrm>
            <a:off x="8291381" y="2724662"/>
            <a:ext cx="951470" cy="59346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m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09" y="1891299"/>
            <a:ext cx="1234566" cy="109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46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91444" y="2913605"/>
            <a:ext cx="432362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6000" b="1" dirty="0">
                <a:effectLst/>
                <a:latin typeface="MV Boli" panose="0200050003020009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LIBERDADE</a:t>
            </a:r>
            <a:endParaRPr lang="pt-PT" sz="60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8928" y="1606378"/>
            <a:ext cx="6098006" cy="421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718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44844" y="2259763"/>
            <a:ext cx="10861590" cy="3236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pt-PT" sz="3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matrimónio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 de ser constituído entre dois noivos, homem e mulher, que no pleno uso das suas capacidades de decisão mutuamente </a:t>
            </a:r>
            <a:r>
              <a:rPr lang="pt-P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escolheram de modo livre e consciente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Desta decisão consciente tem que emanar a atitude responsável de quem assume a vontade expressa e em cada dia realiza tudo o que for necessário 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</a:t>
            </a:r>
            <a:r>
              <a:rPr lang="pt-PT" sz="2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cativar o conjugue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alimentar o seu amor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conduzir passo-a-passo à felicidade de uma vida partilhada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 liberdade como característica do Sacramento do matrimónio provém da criação. Deus que os criou homem e mulher, criou-os livres na relação um com o outro, com a criação e o próprio Deus. 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Escolherem-se e decidirem-se um pelo outro, realiza nos esposos cristãos o </a:t>
            </a:r>
            <a:r>
              <a:rPr lang="pt-PT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desígnio primeiro de Deus criador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PT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070817" y="924167"/>
            <a:ext cx="432362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6000" b="1" dirty="0">
                <a:effectLst/>
                <a:latin typeface="MV Boli" panose="0200050003020009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LIBERDADE</a:t>
            </a:r>
            <a:endParaRPr lang="pt-PT" sz="60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820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91444" y="2913605"/>
            <a:ext cx="460574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6000" b="1" dirty="0">
                <a:effectLst/>
                <a:latin typeface="MV Boli" panose="0200050003020009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COMUNHÃO</a:t>
            </a:r>
            <a:endParaRPr lang="pt-PT" sz="60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472" y="929233"/>
            <a:ext cx="4919140" cy="317284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262" y="3597618"/>
            <a:ext cx="57150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678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44844" y="2259763"/>
            <a:ext cx="10861590" cy="2891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virtude da união matrimonial, pela qual se tornam imagem e sinal da comunhão trinitária que há em Deus, os cônjuges assumem e aceitam que perante Deus e a Igreja 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passam a constituir uma só entidade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Unem-se, assim, para sempre na sua história pessoal de salvação, assumindo a responsabilidade da mútua salvação. </a:t>
            </a:r>
            <a:r>
              <a:rPr lang="pt-PT" sz="2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Partilhando o mesmo destino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assumem a responsabilidade de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trabalhar diariamente pela perfeição do lar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de redimir por sua própria ação as faltas do outro; Assumindo-se como um só,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entendem os seus destinos como indubitavelmente unidos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 desse modo aceitam </a:t>
            </a:r>
            <a:r>
              <a:rPr lang="pt-PT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nunca </a:t>
            </a:r>
            <a:r>
              <a:rPr lang="pt-PT" sz="32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desistir do outro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 nunca desistiriam de si próprios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PT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070817" y="924167"/>
            <a:ext cx="460574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6000" b="1" dirty="0">
                <a:effectLst/>
                <a:latin typeface="MV Boli" panose="0200050003020009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COMUNHÃO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4678" y="739491"/>
            <a:ext cx="2524932" cy="105205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686" y="739491"/>
            <a:ext cx="1589259" cy="1059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043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89152" y="2913604"/>
            <a:ext cx="460574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6000" b="1" dirty="0">
                <a:effectLst/>
                <a:latin typeface="MV Boli" panose="0200050003020009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FIDELIDADE</a:t>
            </a:r>
            <a:endParaRPr lang="pt-PT" sz="60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755" y="1688977"/>
            <a:ext cx="5821063" cy="3464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503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44844" y="2482184"/>
            <a:ext cx="10861590" cy="3096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mesmo modo que Deus se revela aos homens fiel à aliança estabelecida, também os noivos, pelo Matrimónio</a:t>
            </a:r>
            <a:r>
              <a:rPr lang="pt-P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prometem-se um ao outro, em exclusivo e sem limites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 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fidelidade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expressa-se de modo total </a:t>
            </a:r>
            <a:r>
              <a:rPr lang="pt-PT" sz="2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comunhão plena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não apenas na entrega dos corpos. A fidelidade essencial </a:t>
            </a:r>
            <a:r>
              <a:rPr lang="pt-P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a fidelidade ao amor doação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é atitude pessoal de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entrega total, permanente, eterna e sem reservas. </a:t>
            </a:r>
          </a:p>
          <a:p>
            <a:pPr marL="450215" algn="just">
              <a:lnSpc>
                <a:spcPct val="107000"/>
              </a:lnSpc>
              <a:spcAft>
                <a:spcPts val="800"/>
              </a:spcAft>
            </a:pPr>
            <a:endParaRPr lang="pt-P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algn="just">
              <a:lnSpc>
                <a:spcPct val="107000"/>
              </a:lnSpc>
              <a:spcAft>
                <a:spcPts val="800"/>
              </a:spcAft>
            </a:pPr>
            <a:r>
              <a:rPr lang="pt-PT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pt-PT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fidelidade é o amor ao longo do tempo”, </a:t>
            </a:r>
            <a:r>
              <a:rPr lang="pt-P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disse Bento VI.</a:t>
            </a:r>
          </a:p>
        </p:txBody>
      </p:sp>
      <p:sp>
        <p:nvSpPr>
          <p:cNvPr id="3" name="Retângulo 2"/>
          <p:cNvSpPr/>
          <p:nvPr/>
        </p:nvSpPr>
        <p:spPr>
          <a:xfrm>
            <a:off x="2070817" y="924167"/>
            <a:ext cx="460574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6000" b="1" dirty="0">
                <a:effectLst/>
                <a:latin typeface="MV Boli" panose="0200050003020009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FIDELIDADE</a:t>
            </a:r>
          </a:p>
        </p:txBody>
      </p:sp>
    </p:spTree>
    <p:extLst>
      <p:ext uri="{BB962C8B-B14F-4D97-AF65-F5344CB8AC3E}">
        <p14:creationId xmlns:p14="http://schemas.microsoft.com/office/powerpoint/2010/main" val="210718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1807</Words>
  <Application>Microsoft Office PowerPoint</Application>
  <PresentationFormat>Ecrã Panorâmico</PresentationFormat>
  <Paragraphs>77</Paragraphs>
  <Slides>20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Eras Demi ITC</vt:lpstr>
      <vt:lpstr>MV Boli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joaquim valente</dc:creator>
  <cp:lastModifiedBy>Utilizador</cp:lastModifiedBy>
  <cp:revision>27</cp:revision>
  <cp:lastPrinted>2018-10-26T16:56:05Z</cp:lastPrinted>
  <dcterms:created xsi:type="dcterms:W3CDTF">2018-10-25T17:43:28Z</dcterms:created>
  <dcterms:modified xsi:type="dcterms:W3CDTF">2019-01-14T22:16:21Z</dcterms:modified>
</cp:coreProperties>
</file>